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3fd7afd206_0_81:notes"/>
          <p:cNvSpPr/>
          <p:nvPr>
            <p:ph idx="2" type="sldImg"/>
          </p:nvPr>
        </p:nvSpPr>
        <p:spPr>
          <a:xfrm>
            <a:off x="230915" y="1279339"/>
            <a:ext cx="6636600" cy="3455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3fd7afd206_0_81:notes"/>
          <p:cNvSpPr txBox="1"/>
          <p:nvPr>
            <p:ph idx="1" type="body"/>
          </p:nvPr>
        </p:nvSpPr>
        <p:spPr>
          <a:xfrm>
            <a:off x="685802" y="4400555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50" spcFirstLastPara="1" rIns="93250" wrap="square" tIns="4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3fd7afd206_0_81:notes"/>
          <p:cNvSpPr txBox="1"/>
          <p:nvPr>
            <p:ph idx="12" type="sldNum"/>
          </p:nvPr>
        </p:nvSpPr>
        <p:spPr>
          <a:xfrm>
            <a:off x="3884621" y="8685226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25" lIns="93250" spcFirstLastPara="1" rIns="93250" wrap="square" tIns="46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3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3fd7afd20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3fd7afd2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fd7afd2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fd7afd2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fd7afd20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fd7afd20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fd7afd20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fd7afd20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fd7afd20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fd7afd20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fd7afd206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fd7afd20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3fd7afd20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3fd7afd20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ccxp.nthu.edu.tw/ccxp/INQUIR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hyperlink" Target="https://www.ccxp.nthu.edu.tw/ccxp/INQUIRE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hyperlink" Target="mailto:cy.lin@mx.nthu.edu.t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hyperlink" Target="mailto:cy.lin@mx.nthu.edu.t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eo110.wwlc.nthu.edu.tw/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s://docs.google.com/presentation/d/1eOcieU065WOdYVvC7ABU6oPaRr_52kjNp3wecyuzX98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3"/>
          <p:cNvGrpSpPr/>
          <p:nvPr/>
        </p:nvGrpSpPr>
        <p:grpSpPr>
          <a:xfrm>
            <a:off x="1130" y="4580346"/>
            <a:ext cx="9141738" cy="495000"/>
            <a:chOff x="1148" y="0"/>
            <a:chExt cx="9141738" cy="660000"/>
          </a:xfrm>
        </p:grpSpPr>
        <p:sp>
          <p:nvSpPr>
            <p:cNvPr id="56" name="Google Shape;56;p13"/>
            <p:cNvSpPr/>
            <p:nvPr/>
          </p:nvSpPr>
          <p:spPr>
            <a:xfrm>
              <a:off x="1148" y="0"/>
              <a:ext cx="2920800" cy="660000"/>
            </a:xfrm>
            <a:prstGeom prst="homePlate">
              <a:avLst>
                <a:gd fmla="val 50000" name="adj"/>
              </a:avLst>
            </a:prstGeom>
            <a:solidFill>
              <a:srgbClr val="CE6430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1148" y="0"/>
              <a:ext cx="2755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96000" spcFirstLastPara="1" rIns="24000" wrap="square" tIns="4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校務資訊系統登記 </a:t>
              </a:r>
              <a:endPara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170665" y="0"/>
              <a:ext cx="2415900" cy="660000"/>
            </a:xfrm>
            <a:prstGeom prst="chevron">
              <a:avLst>
                <a:gd fmla="val 50000" name="adj"/>
              </a:avLst>
            </a:prstGeom>
            <a:solidFill>
              <a:srgbClr val="63CE3F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2500703" y="0"/>
              <a:ext cx="17559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72000" spcFirstLastPara="1" rIns="24000" wrap="square" tIns="4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列印申請表</a:t>
              </a:r>
              <a:endPara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3964637" y="0"/>
              <a:ext cx="2431500" cy="660000"/>
            </a:xfrm>
            <a:prstGeom prst="chevron">
              <a:avLst>
                <a:gd fmla="val 50000" name="adj"/>
              </a:avLst>
            </a:prstGeom>
            <a:solidFill>
              <a:srgbClr val="4DB8CF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 txBox="1"/>
            <p:nvPr/>
          </p:nvSpPr>
          <p:spPr>
            <a:xfrm>
              <a:off x="4294675" y="0"/>
              <a:ext cx="17715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72000" spcFirstLastPara="1" rIns="24000" wrap="square" tIns="4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備齊應繳文件</a:t>
              </a:r>
              <a:endPara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5709386" y="0"/>
              <a:ext cx="3433500" cy="660000"/>
            </a:xfrm>
            <a:prstGeom prst="chevron">
              <a:avLst>
                <a:gd fmla="val 50000" name="adj"/>
              </a:avLst>
            </a:prstGeom>
            <a:solidFill>
              <a:srgbClr val="A15BD0"/>
            </a:solidFill>
            <a:ln cap="flat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6039424" y="0"/>
              <a:ext cx="27735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000" lIns="72000" spcFirstLastPara="1" rIns="24000" wrap="square" tIns="4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8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上傳至清華大學助學系統</a:t>
              </a:r>
              <a:endParaRPr b="0" i="0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>
            <a:off x="8553811" y="347753"/>
            <a:ext cx="313800" cy="214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3318876" y="1530237"/>
            <a:ext cx="213000" cy="14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-104098" y="849817"/>
            <a:ext cx="9144000" cy="15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zh-TW" sz="12250" u="none" cap="none" strike="noStrike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學雜費減免</a:t>
            </a:r>
            <a:endParaRPr i="0" sz="4750" u="none" cap="none" strike="noStrike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32872" y="2747272"/>
            <a:ext cx="52599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★線上繳件</a:t>
            </a: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(免收紙本)。</a:t>
            </a:r>
            <a:b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繳件方式：</a:t>
            </a:r>
            <a:endParaRPr sz="13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1.至</a:t>
            </a:r>
            <a:r>
              <a:rPr lang="zh-TW" sz="1350" u="sng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校務資訊系統</a:t>
            </a: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填寫「學雜費減免」申請表並下載簽名</a:t>
            </a:r>
            <a:endParaRPr sz="135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2.將</a:t>
            </a:r>
            <a:r>
              <a:rPr lang="zh-TW" sz="135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「申請表」、「詳細記事版戶籍謄本」及「相關證明文件」</a:t>
            </a:r>
            <a:endParaRPr sz="135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，</a:t>
            </a:r>
            <a:r>
              <a:rPr lang="zh-TW" sz="1350" u="sng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上傳至「清華大學助學系統」</a:t>
            </a: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查驗減免資格。</a:t>
            </a:r>
            <a:endParaRPr sz="180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lang="zh-TW" sz="180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</a:t>
            </a: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學雜費減免標準，應繳證件及詳細申請步驟請參閱</a:t>
            </a:r>
            <a:b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35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生輔組公告：https://sa.site.nthu.edu.tw/。</a:t>
            </a:r>
            <a:endParaRPr sz="1350">
              <a:solidFill>
                <a:srgbClr val="37373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414150" y="56175"/>
            <a:ext cx="8520600" cy="494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zh-TW" sz="2477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113年  6/3(一)~6/7(五)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學雜費減免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77">
                <a:solidFill>
                  <a:srgbClr val="0000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或有申請疑問請洽承辦人分機34660</a:t>
            </a:r>
            <a:endParaRPr sz="2477">
              <a:solidFill>
                <a:srgbClr val="0000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2878975" y="2871725"/>
            <a:ext cx="3679200" cy="792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校務資訊系統</a:t>
            </a:r>
            <a:r>
              <a:rPr lang="zh-TW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←連結</a:t>
            </a:r>
            <a:endParaRPr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67650"/>
            <a:ext cx="8520600" cy="113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 sz="2800"/>
              <a:t>1.登入校務資訊系統 https://www.ccxp.nthu.edu.tw/ccxp/INQUIRE/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30418" l="0" r="43779" t="4179"/>
          <a:stretch/>
        </p:blipFill>
        <p:spPr>
          <a:xfrm>
            <a:off x="2130425" y="1108777"/>
            <a:ext cx="5086026" cy="365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4128075" y="4282025"/>
            <a:ext cx="3341700" cy="549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4"/>
              </a:rPr>
              <a:t>校務資訊系統</a:t>
            </a:r>
            <a:r>
              <a:rPr lang="zh-TW">
                <a:solidFill>
                  <a:schemeClr val="dk1"/>
                </a:solidFill>
              </a:rPr>
              <a:t>←連結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52275" y="113625"/>
            <a:ext cx="85206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2.學雜費減免作業→學雜費減免申請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  →[下一步]進入申請頁面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1365" l="0" r="9909" t="20607"/>
          <a:stretch/>
        </p:blipFill>
        <p:spPr>
          <a:xfrm>
            <a:off x="385488" y="1115950"/>
            <a:ext cx="8237726" cy="3864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/>
          <p:nvPr/>
        </p:nvSpPr>
        <p:spPr>
          <a:xfrm>
            <a:off x="561375" y="2294550"/>
            <a:ext cx="1345800" cy="277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230550" y="133900"/>
            <a:ext cx="6059400" cy="11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3</a:t>
            </a:r>
            <a:r>
              <a:rPr lang="zh-TW" sz="2500"/>
              <a:t>.填寫減免申請資訊</a:t>
            </a:r>
            <a:endParaRPr sz="2500"/>
          </a:p>
        </p:txBody>
      </p:sp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2978" l="0" r="0" t="0"/>
          <a:stretch/>
        </p:blipFill>
        <p:spPr>
          <a:xfrm>
            <a:off x="135150" y="631650"/>
            <a:ext cx="5870626" cy="45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6058850" y="50250"/>
            <a:ext cx="3003000" cy="2521500"/>
          </a:xfrm>
          <a:prstGeom prst="wedgeRectCallout">
            <a:avLst>
              <a:gd fmla="val -85565" name="adj1"/>
              <a:gd fmla="val 33884" name="adj2"/>
            </a:avLst>
          </a:prstGeom>
          <a:solidFill>
            <a:srgbClr val="D9EAD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>
                <a:solidFill>
                  <a:srgbClr val="0000FF"/>
                </a:solidFill>
              </a:rPr>
              <a:t>必填：</a:t>
            </a:r>
            <a:br>
              <a:rPr lang="zh-TW">
                <a:solidFill>
                  <a:srgbClr val="0000FF"/>
                </a:solidFill>
              </a:rPr>
            </a:br>
            <a:r>
              <a:rPr lang="zh-TW">
                <a:solidFill>
                  <a:srgbClr val="0000FF"/>
                </a:solidFill>
              </a:rPr>
              <a:t>①低收/中低收入戶</a:t>
            </a:r>
            <a:r>
              <a:rPr lang="zh-TW">
                <a:solidFill>
                  <a:srgbClr val="0000FF"/>
                </a:solidFill>
              </a:rPr>
              <a:t>減免類別</a:t>
            </a:r>
            <a:br>
              <a:rPr lang="zh-TW">
                <a:solidFill>
                  <a:srgbClr val="0000FF"/>
                </a:solidFill>
              </a:rPr>
            </a:br>
            <a:r>
              <a:rPr lang="zh-TW">
                <a:solidFill>
                  <a:srgbClr val="0000FF"/>
                </a:solidFill>
              </a:rPr>
              <a:t>(未取證明文件者，請空白)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②特殊境遇家庭子女類別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③身心障礙減免類別</a:t>
            </a:r>
            <a:br>
              <a:rPr lang="zh-TW">
                <a:solidFill>
                  <a:schemeClr val="dk1"/>
                </a:solidFill>
              </a:rPr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★</a:t>
            </a:r>
            <a:r>
              <a:rPr lang="zh-TW">
                <a:solidFill>
                  <a:schemeClr val="dk1"/>
                </a:solidFill>
              </a:rPr>
              <a:t>無須填寫：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○</a:t>
            </a:r>
            <a:r>
              <a:rPr lang="zh-TW"/>
              <a:t>身障手冊有效日期為空白者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○持鑑定證明者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○申請原住民學生減免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○申請現役軍人子女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○申請軍公教遺族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230550" y="3932875"/>
            <a:ext cx="5775300" cy="1097400"/>
          </a:xfrm>
          <a:prstGeom prst="wedgeRectCallout">
            <a:avLst>
              <a:gd fmla="val -37444" name="adj1"/>
              <a:gd fmla="val -103577" name="adj2"/>
            </a:avLst>
          </a:prstGeom>
          <a:solidFill>
            <a:srgbClr val="CFE2F3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身心障礙類別</a:t>
            </a:r>
            <a:r>
              <a:rPr lang="zh-TW">
                <a:solidFill>
                  <a:srgbClr val="FF0000"/>
                </a:solidFill>
              </a:rPr>
              <a:t>必填</a:t>
            </a:r>
            <a:r>
              <a:rPr lang="zh-TW"/>
              <a:t>親屬資料</a:t>
            </a:r>
            <a:r>
              <a:rPr lang="zh-TW" sz="1000"/>
              <a:t>，</a:t>
            </a:r>
            <a:r>
              <a:rPr lang="zh-TW" sz="1200"/>
              <a:t>其他類別無須填寫。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☆父母離異者，請參考戶籍謄本並填寫監護人資料。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☆學生成年後父母離異，請填寫未成年時監護人資料。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☆學生已婚者，請填寫配偶</a:t>
            </a:r>
            <a:r>
              <a:rPr lang="zh-TW" sz="1500"/>
              <a:t>。</a:t>
            </a:r>
            <a:endParaRPr sz="1500"/>
          </a:p>
        </p:txBody>
      </p:sp>
      <p:sp>
        <p:nvSpPr>
          <p:cNvPr id="97" name="Google Shape;97;p17"/>
          <p:cNvSpPr/>
          <p:nvPr/>
        </p:nvSpPr>
        <p:spPr>
          <a:xfrm>
            <a:off x="2880350" y="2619150"/>
            <a:ext cx="6181500" cy="1097400"/>
          </a:xfrm>
          <a:prstGeom prst="wedgeRectCallout">
            <a:avLst>
              <a:gd fmla="val -73191" name="adj1"/>
              <a:gd fmla="val -64297" name="adj2"/>
            </a:avLst>
          </a:prstGeom>
          <a:solidFill>
            <a:srgbClr val="FFE599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申請「</a:t>
            </a:r>
            <a:r>
              <a:rPr b="1" lang="zh-TW">
                <a:solidFill>
                  <a:srgbClr val="0000FF"/>
                </a:solidFill>
              </a:rPr>
              <a:t>身心障礙學生</a:t>
            </a:r>
            <a:r>
              <a:rPr lang="zh-TW"/>
              <a:t>」類別者，</a:t>
            </a:r>
            <a:br>
              <a:rPr lang="zh-TW"/>
            </a:br>
            <a:r>
              <a:rPr lang="zh-TW"/>
              <a:t>請先與承辦人聯繫完成</a:t>
            </a:r>
            <a:r>
              <a:rPr b="1" lang="zh-TW">
                <a:solidFill>
                  <a:srgbClr val="0000FF"/>
                </a:solidFill>
              </a:rPr>
              <a:t>「身心障礙學生資料維護」</a:t>
            </a:r>
            <a:r>
              <a:rPr lang="zh-TW"/>
              <a:t>，再填寫申請資料。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/>
              <a:t>承辦人：林小姐 分機34660 E-mail：</a:t>
            </a:r>
            <a:r>
              <a:rPr lang="zh-TW" sz="1200" u="sng">
                <a:solidFill>
                  <a:schemeClr val="hlink"/>
                </a:solidFill>
                <a:hlinkClick r:id="rId4"/>
              </a:rPr>
              <a:t>cy.lin@mx.nthu.edu.tw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100">
                <a:solidFill>
                  <a:schemeClr val="dk1"/>
                </a:solidFill>
              </a:rPr>
              <a:t>【請告知學號、姓名、身障類別/代碼(EX肢體障礙/第7類/手冊背面編號)、障礙程度(輕/中/重度)】</a:t>
            </a:r>
            <a:endParaRPr sz="1100"/>
          </a:p>
        </p:txBody>
      </p:sp>
      <p:sp>
        <p:nvSpPr>
          <p:cNvPr id="98" name="Google Shape;98;p17"/>
          <p:cNvSpPr txBox="1"/>
          <p:nvPr/>
        </p:nvSpPr>
        <p:spPr>
          <a:xfrm>
            <a:off x="6509025" y="4106875"/>
            <a:ext cx="2552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身心障礙類別：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●身心障礙學生</a:t>
            </a:r>
            <a:r>
              <a:rPr lang="zh-TW" sz="1000">
                <a:solidFill>
                  <a:srgbClr val="0000FF"/>
                </a:solidFill>
              </a:rPr>
              <a:t>(含持鑑定證明)</a:t>
            </a:r>
            <a:endParaRPr sz="1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FF"/>
                </a:solidFill>
              </a:rPr>
              <a:t>●身心障礙人士子女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176575"/>
            <a:ext cx="7101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4.確認申請資訊：存檔或回上一頁修改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200" y="704663"/>
            <a:ext cx="6658224" cy="443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236700" y="2286000"/>
            <a:ext cx="4335300" cy="1035000"/>
          </a:xfrm>
          <a:prstGeom prst="wedgeRectCallout">
            <a:avLst>
              <a:gd fmla="val 52496" name="adj1"/>
              <a:gd fmla="val 73505" name="adj2"/>
            </a:avLst>
          </a:prstGeom>
          <a:solidFill>
            <a:schemeClr val="lt2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2"/>
                </a:solidFill>
              </a:rPr>
              <a:t>存檔後，將無法修正。</a:t>
            </a:r>
            <a:endParaRPr b="1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>
                <a:solidFill>
                  <a:schemeClr val="dk2"/>
                </a:solidFill>
              </a:rPr>
              <a:t>若須修正請用</a:t>
            </a:r>
            <a:r>
              <a:rPr b="1" lang="zh-TW">
                <a:solidFill>
                  <a:srgbClr val="FF0000"/>
                </a:solidFill>
              </a:rPr>
              <a:t>紅筆訂正</a:t>
            </a:r>
            <a:r>
              <a:rPr b="1" lang="zh-TW">
                <a:solidFill>
                  <a:schemeClr val="dk2"/>
                </a:solidFill>
              </a:rPr>
              <a:t>或</a:t>
            </a:r>
            <a:r>
              <a:rPr b="1" lang="zh-TW">
                <a:solidFill>
                  <a:srgbClr val="FF0000"/>
                </a:solidFill>
              </a:rPr>
              <a:t>與承辦人聯繫</a:t>
            </a:r>
            <a:r>
              <a:rPr b="1" lang="zh-TW">
                <a:solidFill>
                  <a:schemeClr val="dk2"/>
                </a:solidFill>
              </a:rPr>
              <a:t>。</a:t>
            </a:r>
            <a:br>
              <a:rPr b="1" lang="zh-TW">
                <a:solidFill>
                  <a:schemeClr val="dk2"/>
                </a:solidFill>
              </a:rPr>
            </a:br>
            <a:r>
              <a:rPr lang="zh-TW" sz="1200">
                <a:solidFill>
                  <a:schemeClr val="dk1"/>
                </a:solidFill>
              </a:rPr>
              <a:t>承辦人：林小姐 分機34660 E-mail：</a:t>
            </a:r>
            <a:r>
              <a:rPr lang="zh-TW" sz="12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cy.lin@mx.nthu.edu.tw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122350" y="282675"/>
            <a:ext cx="35502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5</a:t>
            </a:r>
            <a:r>
              <a:rPr lang="zh-TW"/>
              <a:t>.列印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9"/>
          <p:cNvGrpSpPr/>
          <p:nvPr/>
        </p:nvGrpSpPr>
        <p:grpSpPr>
          <a:xfrm>
            <a:off x="1267950" y="45700"/>
            <a:ext cx="6313117" cy="5143499"/>
            <a:chOff x="-619025" y="65975"/>
            <a:chExt cx="6313117" cy="5143499"/>
          </a:xfrm>
        </p:grpSpPr>
        <p:grpSp>
          <p:nvGrpSpPr>
            <p:cNvPr id="112" name="Google Shape;112;p19"/>
            <p:cNvGrpSpPr/>
            <p:nvPr/>
          </p:nvGrpSpPr>
          <p:grpSpPr>
            <a:xfrm>
              <a:off x="1732207" y="65975"/>
              <a:ext cx="3961884" cy="5143499"/>
              <a:chOff x="4620157" y="86250"/>
              <a:chExt cx="3961884" cy="5143499"/>
            </a:xfrm>
          </p:grpSpPr>
          <p:pic>
            <p:nvPicPr>
              <p:cNvPr id="113" name="Google Shape;113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620157" y="86250"/>
                <a:ext cx="3961884" cy="5143499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14" name="Google Shape;114;p19"/>
              <p:cNvCxnSpPr/>
              <p:nvPr/>
            </p:nvCxnSpPr>
            <p:spPr>
              <a:xfrm>
                <a:off x="5309200" y="1467650"/>
                <a:ext cx="838800" cy="6900"/>
              </a:xfrm>
              <a:prstGeom prst="straightConnector1">
                <a:avLst/>
              </a:prstGeom>
              <a:noFill/>
              <a:ln cap="flat" cmpd="sng" w="2286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115" name="Google Shape;115;p19"/>
            <p:cNvSpPr/>
            <p:nvPr/>
          </p:nvSpPr>
          <p:spPr>
            <a:xfrm>
              <a:off x="-619025" y="3285575"/>
              <a:ext cx="2603700" cy="1098300"/>
            </a:xfrm>
            <a:prstGeom prst="wedgeRoundRectCallout">
              <a:avLst>
                <a:gd fmla="val 101142" name="adj1"/>
                <a:gd fmla="val 101068" name="adj2"/>
                <a:gd fmla="val 0" name="adj3"/>
              </a:avLst>
            </a:prstGeom>
            <a:solidFill>
              <a:srgbClr val="FF00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700">
                  <a:solidFill>
                    <a:schemeClr val="lt1"/>
                  </a:solidFill>
                </a:rPr>
                <a:t>請詳閱切結書並列印簽名</a:t>
              </a:r>
              <a:endParaRPr b="1" sz="2700">
                <a:solidFill>
                  <a:schemeClr val="lt1"/>
                </a:solidFill>
              </a:endParaRPr>
            </a:p>
          </p:txBody>
        </p:sp>
      </p:grpSp>
      <p:sp>
        <p:nvSpPr>
          <p:cNvPr id="116" name="Google Shape;116;p19"/>
          <p:cNvSpPr/>
          <p:nvPr/>
        </p:nvSpPr>
        <p:spPr>
          <a:xfrm>
            <a:off x="6821300" y="1554775"/>
            <a:ext cx="650700" cy="449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311700" y="2644450"/>
            <a:ext cx="8520600" cy="15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304950" y="282700"/>
            <a:ext cx="7202400" cy="63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500"/>
              <a:t>查詢及列印申請表</a:t>
            </a:r>
            <a:endParaRPr sz="2500"/>
          </a:p>
        </p:txBody>
      </p:sp>
      <p:grpSp>
        <p:nvGrpSpPr>
          <p:cNvPr id="123" name="Google Shape;123;p20"/>
          <p:cNvGrpSpPr/>
          <p:nvPr/>
        </p:nvGrpSpPr>
        <p:grpSpPr>
          <a:xfrm>
            <a:off x="311700" y="913000"/>
            <a:ext cx="8778775" cy="2388425"/>
            <a:chOff x="0" y="1906175"/>
            <a:chExt cx="8778775" cy="2388425"/>
          </a:xfrm>
        </p:grpSpPr>
        <p:grpSp>
          <p:nvGrpSpPr>
            <p:cNvPr id="124" name="Google Shape;124;p20"/>
            <p:cNvGrpSpPr/>
            <p:nvPr/>
          </p:nvGrpSpPr>
          <p:grpSpPr>
            <a:xfrm>
              <a:off x="0" y="1906175"/>
              <a:ext cx="8778775" cy="2331025"/>
              <a:chOff x="53525" y="884900"/>
              <a:chExt cx="8778775" cy="2331025"/>
            </a:xfrm>
          </p:grpSpPr>
          <p:pic>
            <p:nvPicPr>
              <p:cNvPr id="125" name="Google Shape;125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3525" y="884900"/>
                <a:ext cx="8778775" cy="233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6" name="Google Shape;126;p20"/>
              <p:cNvSpPr/>
              <p:nvPr/>
            </p:nvSpPr>
            <p:spPr>
              <a:xfrm>
                <a:off x="121750" y="2432025"/>
                <a:ext cx="1345800" cy="277200"/>
              </a:xfrm>
              <a:prstGeom prst="rect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0"/>
              <p:cNvSpPr/>
              <p:nvPr/>
            </p:nvSpPr>
            <p:spPr>
              <a:xfrm>
                <a:off x="3219325" y="2083925"/>
                <a:ext cx="771300" cy="348000"/>
              </a:xfrm>
              <a:prstGeom prst="rect">
                <a:avLst/>
              </a:prstGeom>
              <a:noFill/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/>
              </a:p>
            </p:txBody>
          </p:sp>
          <p:sp>
            <p:nvSpPr>
              <p:cNvPr id="128" name="Google Shape;128;p20"/>
              <p:cNvSpPr/>
              <p:nvPr/>
            </p:nvSpPr>
            <p:spPr>
              <a:xfrm>
                <a:off x="4102175" y="2083925"/>
                <a:ext cx="821400" cy="277200"/>
              </a:xfrm>
              <a:prstGeom prst="rect">
                <a:avLst/>
              </a:prstGeom>
              <a:solidFill>
                <a:srgbClr val="FFFFFF"/>
              </a:solidFill>
              <a:ln cap="flat" cmpd="sng" w="2857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9" name="Google Shape;129;p20"/>
            <p:cNvSpPr/>
            <p:nvPr/>
          </p:nvSpPr>
          <p:spPr>
            <a:xfrm>
              <a:off x="2327300" y="3618400"/>
              <a:ext cx="1609800" cy="676200"/>
            </a:xfrm>
            <a:prstGeom prst="wedgeRectCallout">
              <a:avLst>
                <a:gd fmla="val 12180" name="adj1"/>
                <a:gd fmla="val -92007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下載／列印申請表</a:t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7844575" y="3561000"/>
              <a:ext cx="934200" cy="676200"/>
            </a:xfrm>
            <a:prstGeom prst="wedgeRectCallout">
              <a:avLst>
                <a:gd fmla="val 12180" name="adj1"/>
                <a:gd fmla="val -92007" name="adj2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初審結果</a:t>
              </a:r>
              <a:endParaRPr/>
            </a:p>
          </p:txBody>
        </p:sp>
      </p:grpSp>
      <p:sp>
        <p:nvSpPr>
          <p:cNvPr id="131" name="Google Shape;131;p20"/>
          <p:cNvSpPr/>
          <p:nvPr/>
        </p:nvSpPr>
        <p:spPr>
          <a:xfrm>
            <a:off x="4420625" y="2691825"/>
            <a:ext cx="3343800" cy="2046000"/>
          </a:xfrm>
          <a:prstGeom prst="wedgeRectCallout">
            <a:avLst>
              <a:gd fmla="val -49113" name="adj1"/>
              <a:gd fmla="val -5932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①依各類學雜費減免辦法</a:t>
            </a:r>
            <a:r>
              <a:rPr lang="zh-TW">
                <a:solidFill>
                  <a:schemeClr val="dk1"/>
                </a:solidFill>
              </a:rPr>
              <a:t>規定</a:t>
            </a:r>
            <a:r>
              <a:rPr lang="zh-TW"/>
              <a:t>及本校學則，大學、碩士班至多８學期、博士班至多14學期。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●持有身心障礙手冊學生，延修時同一科目重修可再減免１次。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zh-TW"/>
            </a:br>
            <a:r>
              <a:rPr lang="zh-TW"/>
              <a:t>②大學部５年級重修生具減免資格者，依學雜費收費標準９學分以下，</a:t>
            </a:r>
            <a:r>
              <a:rPr lang="zh-TW">
                <a:solidFill>
                  <a:schemeClr val="dk1"/>
                </a:solidFill>
              </a:rPr>
              <a:t>雜費</a:t>
            </a:r>
            <a:r>
              <a:rPr lang="zh-TW"/>
              <a:t>可減免30%(繳70%)。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332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6.繳件</a:t>
            </a:r>
            <a:endParaRPr/>
          </a:p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311700" y="1152475"/>
            <a:ext cx="355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請</a:t>
            </a:r>
            <a:r>
              <a:rPr lang="zh-TW">
                <a:solidFill>
                  <a:schemeClr val="dk1"/>
                </a:solidFill>
              </a:rPr>
              <a:t>將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①申請表</a:t>
            </a:r>
            <a:r>
              <a:rPr lang="zh-TW" sz="1200">
                <a:solidFill>
                  <a:schemeClr val="dk1"/>
                </a:solidFill>
              </a:rPr>
              <a:t>(含簽名)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②戶籍資料</a:t>
            </a:r>
            <a:r>
              <a:rPr lang="zh-TW" sz="1200">
                <a:solidFill>
                  <a:schemeClr val="dk1"/>
                </a:solidFill>
              </a:rPr>
              <a:t>(詳細記事版三個月內戶籍謄本)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③證明文件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上傳至 「</a:t>
            </a:r>
            <a:r>
              <a:rPr lang="zh-TW" u="sng">
                <a:solidFill>
                  <a:schemeClr val="hlink"/>
                </a:solidFill>
                <a:hlinkClick r:id="rId3"/>
              </a:rPr>
              <a:t>清華大學助學系統</a:t>
            </a:r>
            <a:r>
              <a:rPr lang="zh-TW">
                <a:solidFill>
                  <a:schemeClr val="dk1"/>
                </a:solidFill>
              </a:rPr>
              <a:t>」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11">
                <a:solidFill>
                  <a:schemeClr val="dk1"/>
                </a:solidFill>
              </a:rPr>
              <a:t>https://meo110.wwlc.nthu.edu.tw/</a:t>
            </a:r>
            <a:endParaRPr sz="800"/>
          </a:p>
        </p:txBody>
      </p:sp>
      <p:pic>
        <p:nvPicPr>
          <p:cNvPr id="138" name="Google Shape;13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2350" y="553225"/>
            <a:ext cx="4857301" cy="416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243475" y="3205800"/>
            <a:ext cx="3462900" cy="730500"/>
          </a:xfrm>
          <a:prstGeom prst="bevel">
            <a:avLst>
              <a:gd fmla="val 12500" name="adj"/>
            </a:avLst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500" u="sng">
                <a:solidFill>
                  <a:schemeClr val="hlink"/>
                </a:solidFill>
                <a:hlinkClick r:id="rId5"/>
              </a:rPr>
              <a:t>如何在清華助學系統完成繳件</a:t>
            </a:r>
            <a:r>
              <a:rPr lang="zh-TW"/>
              <a:t>←連結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